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69" r:id="rId4"/>
    <p:sldId id="273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3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血压水平</a:t>
          </a:r>
          <a:endParaRPr lang="en-US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一期高血压： </a:t>
          </a:r>
          <a:r>
            <a:rPr lang="en-US" altLang="zh-CN" sz="2400" dirty="0" smtClean="0"/>
            <a:t>&gt; 130 / 80</a:t>
          </a:r>
          <a:endParaRPr lang="en-US" sz="2400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二期高血压： </a:t>
          </a:r>
          <a:r>
            <a:rPr lang="en-US" altLang="zh-CN" sz="2400" dirty="0" smtClean="0"/>
            <a:t>&gt; 140 / 90</a:t>
          </a:r>
          <a:endParaRPr lang="en-US" sz="2400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危急高血</a:t>
          </a:r>
          <a:r>
            <a:rPr lang="zh-CN" altLang="en-US" sz="2400" dirty="0" smtClean="0"/>
            <a:t>压：</a:t>
          </a:r>
          <a:r>
            <a:rPr lang="en-US" altLang="zh-CN" sz="2400" dirty="0" smtClean="0"/>
            <a:t>&gt; </a:t>
          </a:r>
          <a:r>
            <a:rPr lang="en-US" altLang="zh-CN" sz="2400" dirty="0" smtClean="0"/>
            <a:t>180 / 120</a:t>
          </a:r>
          <a:endParaRPr lang="en-US" sz="2400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82116" custLinFactNeighborY="4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80137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792320" y="1784074"/>
          <a:ext cx="478154" cy="85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9077" y="0"/>
              </a:lnTo>
              <a:lnTo>
                <a:pt x="239077" y="857209"/>
              </a:lnTo>
              <a:lnTo>
                <a:pt x="478154" y="857209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06858" y="2188139"/>
        <a:ext cx="49077" cy="49077"/>
      </dsp:txXfrm>
    </dsp:sp>
    <dsp:sp modelId="{EF098B3D-3DE5-42ED-B6D2-1B8A16107321}">
      <dsp:nvSpPr>
        <dsp:cNvPr id="0" name=""/>
        <dsp:cNvSpPr/>
      </dsp:nvSpPr>
      <dsp:spPr>
        <a:xfrm>
          <a:off x="792320" y="1738354"/>
          <a:ext cx="44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1932" y="45720"/>
              </a:lnTo>
              <a:lnTo>
                <a:pt x="221932" y="74415"/>
              </a:lnTo>
              <a:lnTo>
                <a:pt x="443865" y="74415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03133" y="1772954"/>
        <a:ext cx="22239" cy="22239"/>
      </dsp:txXfrm>
    </dsp:sp>
    <dsp:sp modelId="{7B80E12E-867B-413F-8548-ED6BA88F8286}">
      <dsp:nvSpPr>
        <dsp:cNvPr id="0" name=""/>
        <dsp:cNvSpPr/>
      </dsp:nvSpPr>
      <dsp:spPr>
        <a:xfrm>
          <a:off x="792320" y="938293"/>
          <a:ext cx="443865" cy="845780"/>
        </a:xfrm>
        <a:custGeom>
          <a:avLst/>
          <a:gdLst/>
          <a:ahLst/>
          <a:cxnLst/>
          <a:rect l="0" t="0" r="0" b="0"/>
          <a:pathLst>
            <a:path>
              <a:moveTo>
                <a:pt x="0" y="845780"/>
              </a:moveTo>
              <a:lnTo>
                <a:pt x="221932" y="845780"/>
              </a:lnTo>
              <a:lnTo>
                <a:pt x="221932" y="0"/>
              </a:lnTo>
              <a:lnTo>
                <a:pt x="443865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90373" y="1337304"/>
        <a:ext cx="47758" cy="47758"/>
      </dsp:txXfrm>
    </dsp:sp>
    <dsp:sp modelId="{2BDC97E3-38AD-438E-B9E7-E4599180FFF6}">
      <dsp:nvSpPr>
        <dsp:cNvPr id="0" name=""/>
        <dsp:cNvSpPr/>
      </dsp:nvSpPr>
      <dsp:spPr>
        <a:xfrm rot="16200000">
          <a:off x="-1238746" y="1445761"/>
          <a:ext cx="3385509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kern="1200" dirty="0" smtClean="0"/>
            <a:t>血压水平</a:t>
          </a:r>
          <a:endParaRPr lang="en-US" sz="3100" kern="1200" dirty="0"/>
        </a:p>
      </dsp:txBody>
      <dsp:txXfrm>
        <a:off x="-1238746" y="1445761"/>
        <a:ext cx="3385509" cy="676624"/>
      </dsp:txXfrm>
    </dsp:sp>
    <dsp:sp modelId="{5D2FF483-A7F2-4F75-A8C3-2991D241A0B9}">
      <dsp:nvSpPr>
        <dsp:cNvPr id="0" name=""/>
        <dsp:cNvSpPr/>
      </dsp:nvSpPr>
      <dsp:spPr>
        <a:xfrm>
          <a:off x="1236186" y="599980"/>
          <a:ext cx="404175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一期高血压： </a:t>
          </a:r>
          <a:r>
            <a:rPr lang="en-US" altLang="zh-CN" sz="2400" kern="1200" dirty="0" smtClean="0"/>
            <a:t>&gt; 130 / 80</a:t>
          </a:r>
          <a:endParaRPr lang="en-US" sz="2400" kern="1200" dirty="0"/>
        </a:p>
      </dsp:txBody>
      <dsp:txXfrm>
        <a:off x="1236186" y="599980"/>
        <a:ext cx="4041752" cy="676624"/>
      </dsp:txXfrm>
    </dsp:sp>
    <dsp:sp modelId="{14981C64-DC49-4E47-BEF6-FCC9E3B5A85B}">
      <dsp:nvSpPr>
        <dsp:cNvPr id="0" name=""/>
        <dsp:cNvSpPr/>
      </dsp:nvSpPr>
      <dsp:spPr>
        <a:xfrm>
          <a:off x="1236186" y="1474457"/>
          <a:ext cx="404175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二期高血压： </a:t>
          </a:r>
          <a:r>
            <a:rPr lang="en-US" altLang="zh-CN" sz="2400" kern="1200" dirty="0" smtClean="0"/>
            <a:t>&gt; 140 / 90</a:t>
          </a:r>
          <a:endParaRPr lang="en-US" sz="2400" kern="1200" dirty="0"/>
        </a:p>
      </dsp:txBody>
      <dsp:txXfrm>
        <a:off x="1236186" y="1474457"/>
        <a:ext cx="4041752" cy="676624"/>
      </dsp:txXfrm>
    </dsp:sp>
    <dsp:sp modelId="{6C73A4F3-9EB0-4176-AC76-65C6DA45FC8E}">
      <dsp:nvSpPr>
        <dsp:cNvPr id="0" name=""/>
        <dsp:cNvSpPr/>
      </dsp:nvSpPr>
      <dsp:spPr>
        <a:xfrm>
          <a:off x="1270474" y="2302970"/>
          <a:ext cx="399783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危急高血</a:t>
          </a:r>
          <a:r>
            <a:rPr lang="zh-CN" altLang="en-US" sz="2400" kern="1200" dirty="0" smtClean="0"/>
            <a:t>压：</a:t>
          </a:r>
          <a:r>
            <a:rPr lang="en-US" altLang="zh-CN" sz="2400" kern="1200" dirty="0" smtClean="0"/>
            <a:t>&gt; </a:t>
          </a:r>
          <a:r>
            <a:rPr lang="en-US" altLang="zh-CN" sz="2400" kern="1200" dirty="0" smtClean="0"/>
            <a:t>180 / 120</a:t>
          </a:r>
          <a:endParaRPr lang="en-US" sz="2400" kern="1200" dirty="0"/>
        </a:p>
      </dsp:txBody>
      <dsp:txXfrm>
        <a:off x="1270474" y="2302970"/>
        <a:ext cx="3997832" cy="676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4400" dirty="0" smtClean="0"/>
              <a:t>当血</a:t>
            </a:r>
            <a:r>
              <a:rPr lang="zh-CN" altLang="en-US" sz="4400" dirty="0" smtClean="0"/>
              <a:t>压</a:t>
            </a:r>
            <a:r>
              <a:rPr lang="zh-CN" altLang="en-US" sz="4400" dirty="0" smtClean="0"/>
              <a:t>高过</a:t>
            </a:r>
            <a:r>
              <a:rPr lang="en-US" altLang="zh-CN" sz="4400" dirty="0" smtClean="0"/>
              <a:t>180/120</a:t>
            </a:r>
            <a:r>
              <a:rPr lang="zh-CN" altLang="en-US" sz="4400" dirty="0" smtClean="0"/>
              <a:t>时，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我该马上去急诊室吗？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/>
              <a:t>慈济诊所医师助理</a:t>
            </a:r>
            <a:endParaRPr lang="en-US" altLang="zh-CN" dirty="0"/>
          </a:p>
          <a:p>
            <a:r>
              <a:rPr lang="zh-CN" altLang="en-US" dirty="0"/>
              <a:t>张秉东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6000" dirty="0" smtClean="0"/>
              <a:t>病人问：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9852" y="238539"/>
            <a:ext cx="5794513" cy="1391478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sz="6000" dirty="0"/>
              <a:t>高血压急症</a:t>
            </a:r>
            <a:endParaRPr lang="en-US" sz="60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225835"/>
              </p:ext>
            </p:extLst>
          </p:nvPr>
        </p:nvGraphicFramePr>
        <p:xfrm>
          <a:off x="6798364" y="2276061"/>
          <a:ext cx="5393635" cy="356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834887" y="2345635"/>
            <a:ext cx="5635488" cy="34190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u="sng" dirty="0" smtClean="0"/>
              <a:t>Hypertensive </a:t>
            </a:r>
            <a:r>
              <a:rPr lang="en-US" altLang="zh-CN" sz="3200" b="1" u="sng" dirty="0"/>
              <a:t>U</a:t>
            </a:r>
            <a:r>
              <a:rPr lang="en-US" altLang="zh-CN" sz="3200" b="1" u="sng" dirty="0" smtClean="0"/>
              <a:t>rgency</a:t>
            </a:r>
            <a:r>
              <a:rPr lang="zh-CN" altLang="en-US" sz="3200" b="1" u="sng" dirty="0" smtClean="0"/>
              <a:t>：</a:t>
            </a:r>
            <a:endParaRPr lang="en-US" altLang="zh-CN" sz="3200" b="1" u="sng" dirty="0" smtClean="0"/>
          </a:p>
          <a:p>
            <a:r>
              <a:rPr lang="zh-CN" altLang="en-US" sz="2800" dirty="0" smtClean="0"/>
              <a:t>高</a:t>
            </a:r>
            <a:r>
              <a:rPr lang="zh-CN" altLang="en-US" sz="2800" dirty="0" smtClean="0"/>
              <a:t>血</a:t>
            </a:r>
            <a:r>
              <a:rPr lang="zh-CN" altLang="en-US" sz="2800" dirty="0" smtClean="0"/>
              <a:t>压非常高，但没有器官损伤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en-US" altLang="zh-CN" sz="3200" b="1" u="sng" dirty="0"/>
              <a:t>Hypertensive Emergency</a:t>
            </a:r>
            <a:r>
              <a:rPr lang="zh-CN" altLang="en-US" sz="3200" b="1" u="sng" dirty="0" smtClean="0"/>
              <a:t>：</a:t>
            </a:r>
            <a:endParaRPr lang="en-US" altLang="zh-CN" sz="3200" b="1" u="sng" dirty="0" smtClean="0"/>
          </a:p>
          <a:p>
            <a:r>
              <a:rPr lang="zh-CN" altLang="en-US" sz="2800" dirty="0" smtClean="0"/>
              <a:t>高</a:t>
            </a:r>
            <a:r>
              <a:rPr lang="zh-CN" altLang="en-US" sz="2800" dirty="0"/>
              <a:t>血</a:t>
            </a:r>
            <a:r>
              <a:rPr lang="zh-CN" altLang="en-US" sz="2800" dirty="0" smtClean="0"/>
              <a:t>压</a:t>
            </a:r>
            <a:r>
              <a:rPr lang="zh-CN" altLang="en-US" sz="2800" dirty="0"/>
              <a:t>非常高</a:t>
            </a:r>
            <a:r>
              <a:rPr lang="zh-CN" altLang="en-US" sz="2800" dirty="0" smtClean="0"/>
              <a:t>，并带有器</a:t>
            </a:r>
            <a:r>
              <a:rPr lang="zh-CN" altLang="en-US" sz="2800" dirty="0"/>
              <a:t>官损伤。</a:t>
            </a:r>
            <a:endParaRPr lang="en-US" altLang="zh-CN" sz="2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596" y="318052"/>
            <a:ext cx="5096630" cy="1034061"/>
          </a:xfrm>
        </p:spPr>
        <p:txBody>
          <a:bodyPr/>
          <a:lstStyle/>
          <a:p>
            <a:r>
              <a:rPr lang="zh-CN" altLang="en-US" dirty="0"/>
              <a:t>高血</a:t>
            </a:r>
            <a:r>
              <a:rPr lang="zh-CN" altLang="en-US" dirty="0" smtClean="0"/>
              <a:t>压</a:t>
            </a:r>
            <a:r>
              <a:rPr lang="zh-CN" altLang="en-US" dirty="0" smtClean="0"/>
              <a:t>的器官损伤：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2" y="1352113"/>
            <a:ext cx="4820478" cy="535192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200" u="sng" dirty="0" smtClean="0"/>
              <a:t>脑：中风</a:t>
            </a:r>
            <a:endParaRPr lang="en-US" altLang="zh-CN" sz="32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 smtClean="0"/>
              <a:t>说话不清楚，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 smtClean="0"/>
              <a:t>手脚无力，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/>
              <a:t>面</a:t>
            </a:r>
            <a:r>
              <a:rPr lang="zh-CN" altLang="en-US" sz="2600" dirty="0" smtClean="0"/>
              <a:t>部歪斜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altLang="zh-CN" sz="2400" dirty="0" smtClean="0"/>
          </a:p>
          <a:p>
            <a:r>
              <a:rPr lang="zh-CN" altLang="en-US" sz="3200" u="sng" dirty="0" smtClean="0"/>
              <a:t>心：心梗、</a:t>
            </a:r>
            <a:r>
              <a:rPr lang="zh-CN" altLang="en-US" sz="3200" u="sng" dirty="0"/>
              <a:t>心</a:t>
            </a:r>
            <a:r>
              <a:rPr lang="zh-CN" altLang="en-US" sz="3200" u="sng" dirty="0" smtClean="0"/>
              <a:t>衰</a:t>
            </a:r>
            <a:endParaRPr lang="en-US" altLang="zh-CN" sz="32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 smtClean="0"/>
              <a:t>胸闷、胸痛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 smtClean="0"/>
              <a:t>呼吸困难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altLang="zh-CN" sz="2800" dirty="0" smtClean="0"/>
          </a:p>
          <a:p>
            <a:r>
              <a:rPr lang="zh-CN" altLang="en-US" sz="3200" u="sng" dirty="0" smtClean="0"/>
              <a:t>肾：肾衰竭</a:t>
            </a:r>
            <a:endParaRPr lang="en-US" sz="32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 smtClean="0"/>
              <a:t>突然水肿</a:t>
            </a:r>
            <a:endParaRPr lang="en-US" altLang="zh-CN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600" dirty="0"/>
              <a:t>呼吸困</a:t>
            </a:r>
            <a:r>
              <a:rPr lang="zh-CN" altLang="en-US" sz="2600" dirty="0" smtClean="0"/>
              <a:t>难</a:t>
            </a:r>
            <a:endParaRPr lang="en-US" sz="2600" dirty="0"/>
          </a:p>
        </p:txBody>
      </p:sp>
      <p:pic>
        <p:nvPicPr>
          <p:cNvPr id="5" name="image6.jpg" descr="C:\Users\Jiani\Desktop\20500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8894" y="1352113"/>
            <a:ext cx="4312024" cy="535192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5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dirty="0" smtClean="0"/>
              <a:t>血压高，但没有症状？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血压若经常的高需要看医生。</a:t>
            </a:r>
            <a:endParaRPr lang="en-US" altLang="zh-CN" sz="3600" dirty="0"/>
          </a:p>
          <a:p>
            <a:r>
              <a:rPr lang="zh-CN" altLang="en-US" sz="3600" dirty="0"/>
              <a:t>如果没有症</a:t>
            </a:r>
            <a:r>
              <a:rPr lang="zh-CN" altLang="en-US" sz="3600" dirty="0" smtClean="0"/>
              <a:t>状，应该约</a:t>
            </a:r>
            <a:r>
              <a:rPr lang="zh-CN" altLang="en-US" sz="3600" dirty="0"/>
              <a:t>见家庭医生</a:t>
            </a:r>
            <a:r>
              <a:rPr lang="zh-CN" altLang="en-US" sz="3600" dirty="0" smtClean="0"/>
              <a:t>。但不</a:t>
            </a:r>
            <a:r>
              <a:rPr lang="zh-CN" altLang="en-US" sz="3600" dirty="0"/>
              <a:t>紧</a:t>
            </a:r>
            <a:r>
              <a:rPr lang="zh-CN" altLang="en-US" sz="3600" dirty="0" smtClean="0"/>
              <a:t>急。</a:t>
            </a:r>
            <a:endParaRPr lang="en-US" altLang="zh-CN" sz="3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/>
              <a:t/>
            </a:r>
            <a:br>
              <a:rPr lang="en-US" altLang="zh-CN" sz="700" dirty="0"/>
            </a:br>
            <a:r>
              <a:rPr lang="zh-CN" altLang="en-US" dirty="0" smtClean="0"/>
              <a:t>危险症状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危险症</a:t>
            </a:r>
            <a:r>
              <a:rPr lang="zh-CN" altLang="en-US" sz="2400" dirty="0" smtClean="0"/>
              <a:t>状：</a:t>
            </a:r>
            <a:endParaRPr lang="en-US" altLang="zh-CN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zh-CN" altLang="en-US" sz="2400" b="1" u="sng" dirty="0" smtClean="0"/>
              <a:t>面歪、手脚无</a:t>
            </a:r>
            <a:r>
              <a:rPr lang="zh-CN" altLang="en-US" sz="2400" b="1" u="sng" dirty="0"/>
              <a:t>力、胸闷、胸痛、突然水</a:t>
            </a:r>
            <a:r>
              <a:rPr lang="zh-CN" altLang="en-US" sz="2400" b="1" u="sng" dirty="0" smtClean="0"/>
              <a:t>肿、呼</a:t>
            </a:r>
            <a:r>
              <a:rPr lang="zh-CN" altLang="en-US" sz="2400" b="1" u="sng" dirty="0"/>
              <a:t>吸困</a:t>
            </a:r>
            <a:r>
              <a:rPr lang="zh-CN" altLang="en-US" sz="2400" b="1" u="sng" dirty="0" smtClean="0"/>
              <a:t>难</a:t>
            </a:r>
            <a:endParaRPr lang="en-US" altLang="zh-CN" sz="2400" b="1" u="sng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altLang="zh-CN" sz="2400" b="1" u="sng" dirty="0" smtClean="0"/>
          </a:p>
          <a:p>
            <a:r>
              <a:rPr lang="zh-CN" altLang="en-US" sz="2400" dirty="0"/>
              <a:t>这时血压是多少就不再重要</a:t>
            </a:r>
            <a:r>
              <a:rPr lang="zh-CN" altLang="en-US" sz="2400" dirty="0" smtClean="0"/>
              <a:t>了！</a:t>
            </a:r>
            <a:endParaRPr lang="zh-CN" altLang="en-US" sz="2400" dirty="0"/>
          </a:p>
          <a:p>
            <a:r>
              <a:rPr lang="zh-CN" altLang="en-US" sz="2400" dirty="0" smtClean="0"/>
              <a:t>赶紧打</a:t>
            </a:r>
            <a:r>
              <a:rPr lang="en-US" altLang="zh-CN" sz="2400" dirty="0" smtClean="0"/>
              <a:t>911</a:t>
            </a:r>
            <a:r>
              <a:rPr lang="zh-CN" altLang="en-US" sz="2400" dirty="0" smtClean="0"/>
              <a:t>，不要自己开车。</a:t>
            </a:r>
            <a:endParaRPr lang="en-US" altLang="zh-CN" sz="2400" dirty="0" smtClean="0"/>
          </a:p>
          <a:p>
            <a:r>
              <a:rPr lang="zh-CN" altLang="en-US" sz="2400" dirty="0" smtClean="0"/>
              <a:t>因为你</a:t>
            </a:r>
            <a:r>
              <a:rPr lang="zh-CN" altLang="en-US" sz="2400" dirty="0"/>
              <a:t>不清楚附近哪</a:t>
            </a:r>
            <a:r>
              <a:rPr lang="zh-CN" altLang="en-US" sz="2400" dirty="0" smtClean="0"/>
              <a:t>家医院，能做紧急心、脑的特殊治疗。</a:t>
            </a:r>
            <a:endParaRPr lang="en-US" altLang="zh-CN" sz="2400" dirty="0"/>
          </a:p>
          <a:p>
            <a:r>
              <a:rPr lang="zh-CN" altLang="en-US" sz="2400" dirty="0"/>
              <a:t>救</a:t>
            </a:r>
            <a:r>
              <a:rPr lang="zh-CN" altLang="en-US" sz="2400" dirty="0" smtClean="0"/>
              <a:t>护人员可以提早开始检查和治疗，并通知急诊室做好相关准备。</a:t>
            </a:r>
            <a:endParaRPr lang="en-US" altLang="zh-CN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285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华文楷体</vt:lpstr>
      <vt:lpstr>Courier New</vt:lpstr>
      <vt:lpstr>Franklin Gothic Book</vt:lpstr>
      <vt:lpstr>Crop</vt:lpstr>
      <vt:lpstr> 当血压高过180/120时， 我该马上去急诊室吗？</vt:lpstr>
      <vt:lpstr> 高血压急症</vt:lpstr>
      <vt:lpstr>高血压的器官损伤：</vt:lpstr>
      <vt:lpstr> 血压高，但没有症状？</vt:lpstr>
      <vt:lpstr> 危险症状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Windows User</cp:lastModifiedBy>
  <cp:revision>35</cp:revision>
  <dcterms:created xsi:type="dcterms:W3CDTF">2020-04-12T05:50:58Z</dcterms:created>
  <dcterms:modified xsi:type="dcterms:W3CDTF">2020-04-16T13:37:41Z</dcterms:modified>
</cp:coreProperties>
</file>